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Lst>
  <p:sldSz cx="12192000" cy="6858000"/>
  <p:notesSz cx="6858000" cy="9144000"/>
  <p:embeddedFontLst>
    <p:embeddedFont>
      <p:font typeface="Play"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4"/>
    <p:restoredTop sz="94683"/>
  </p:normalViewPr>
  <p:slideViewPr>
    <p:cSldViewPr snapToGrid="0">
      <p:cViewPr varScale="1">
        <p:scale>
          <a:sx n="180" d="100"/>
          <a:sy n="180"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dirty="0"/>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9E9E9"/>
              </a:buClr>
              <a:buSzPts val="2400"/>
              <a:buNone/>
              <a:defRPr sz="2400">
                <a:solidFill>
                  <a:srgbClr val="E9E9E9"/>
                </a:solidFill>
              </a:defRPr>
            </a:lvl1pPr>
            <a:lvl2pPr marL="914400" lvl="1" indent="-228600" algn="l">
              <a:lnSpc>
                <a:spcPct val="90000"/>
              </a:lnSpc>
              <a:spcBef>
                <a:spcPts val="500"/>
              </a:spcBef>
              <a:spcAft>
                <a:spcPts val="0"/>
              </a:spcAft>
              <a:buClr>
                <a:srgbClr val="E9E9E9"/>
              </a:buClr>
              <a:buSzPts val="2000"/>
              <a:buNone/>
              <a:defRPr sz="2000">
                <a:solidFill>
                  <a:srgbClr val="E9E9E9"/>
                </a:solidFill>
              </a:defRPr>
            </a:lvl2pPr>
            <a:lvl3pPr marL="1371600" lvl="2" indent="-228600" algn="l">
              <a:lnSpc>
                <a:spcPct val="90000"/>
              </a:lnSpc>
              <a:spcBef>
                <a:spcPts val="500"/>
              </a:spcBef>
              <a:spcAft>
                <a:spcPts val="0"/>
              </a:spcAft>
              <a:buClr>
                <a:srgbClr val="E9E9E9"/>
              </a:buClr>
              <a:buSzPts val="1800"/>
              <a:buNone/>
              <a:defRPr sz="1800">
                <a:solidFill>
                  <a:srgbClr val="E9E9E9"/>
                </a:solidFill>
              </a:defRPr>
            </a:lvl3pPr>
            <a:lvl4pPr marL="1828800" lvl="3" indent="-228600" algn="l">
              <a:lnSpc>
                <a:spcPct val="90000"/>
              </a:lnSpc>
              <a:spcBef>
                <a:spcPts val="500"/>
              </a:spcBef>
              <a:spcAft>
                <a:spcPts val="0"/>
              </a:spcAft>
              <a:buClr>
                <a:srgbClr val="E9E9E9"/>
              </a:buClr>
              <a:buSzPts val="1600"/>
              <a:buNone/>
              <a:defRPr sz="1600">
                <a:solidFill>
                  <a:srgbClr val="E9E9E9"/>
                </a:solidFill>
              </a:defRPr>
            </a:lvl4pPr>
            <a:lvl5pPr marL="2286000" lvl="4" indent="-228600" algn="l">
              <a:lnSpc>
                <a:spcPct val="90000"/>
              </a:lnSpc>
              <a:spcBef>
                <a:spcPts val="500"/>
              </a:spcBef>
              <a:spcAft>
                <a:spcPts val="0"/>
              </a:spcAft>
              <a:buClr>
                <a:srgbClr val="E9E9E9"/>
              </a:buClr>
              <a:buSzPts val="1600"/>
              <a:buNone/>
              <a:defRPr sz="1600">
                <a:solidFill>
                  <a:srgbClr val="E9E9E9"/>
                </a:solidFill>
              </a:defRPr>
            </a:lvl5pPr>
            <a:lvl6pPr marL="2743200" lvl="5" indent="-228600" algn="l">
              <a:lnSpc>
                <a:spcPct val="90000"/>
              </a:lnSpc>
              <a:spcBef>
                <a:spcPts val="500"/>
              </a:spcBef>
              <a:spcAft>
                <a:spcPts val="0"/>
              </a:spcAft>
              <a:buClr>
                <a:srgbClr val="E9E9E9"/>
              </a:buClr>
              <a:buSzPts val="1600"/>
              <a:buNone/>
              <a:defRPr sz="1600">
                <a:solidFill>
                  <a:srgbClr val="E9E9E9"/>
                </a:solidFill>
              </a:defRPr>
            </a:lvl6pPr>
            <a:lvl7pPr marL="3200400" lvl="6" indent="-228600" algn="l">
              <a:lnSpc>
                <a:spcPct val="90000"/>
              </a:lnSpc>
              <a:spcBef>
                <a:spcPts val="500"/>
              </a:spcBef>
              <a:spcAft>
                <a:spcPts val="0"/>
              </a:spcAft>
              <a:buClr>
                <a:srgbClr val="E9E9E9"/>
              </a:buClr>
              <a:buSzPts val="1600"/>
              <a:buNone/>
              <a:defRPr sz="1600">
                <a:solidFill>
                  <a:srgbClr val="E9E9E9"/>
                </a:solidFill>
              </a:defRPr>
            </a:lvl7pPr>
            <a:lvl8pPr marL="3657600" lvl="7" indent="-228600" algn="l">
              <a:lnSpc>
                <a:spcPct val="90000"/>
              </a:lnSpc>
              <a:spcBef>
                <a:spcPts val="500"/>
              </a:spcBef>
              <a:spcAft>
                <a:spcPts val="0"/>
              </a:spcAft>
              <a:buClr>
                <a:srgbClr val="E9E9E9"/>
              </a:buClr>
              <a:buSzPts val="1600"/>
              <a:buNone/>
              <a:defRPr sz="1600">
                <a:solidFill>
                  <a:srgbClr val="E9E9E9"/>
                </a:solidFill>
              </a:defRPr>
            </a:lvl8pPr>
            <a:lvl9pPr marL="4114800" lvl="8" indent="-228600" algn="l">
              <a:lnSpc>
                <a:spcPct val="90000"/>
              </a:lnSpc>
              <a:spcBef>
                <a:spcPts val="500"/>
              </a:spcBef>
              <a:spcAft>
                <a:spcPts val="0"/>
              </a:spcAft>
              <a:buClr>
                <a:srgbClr val="E9E9E9"/>
              </a:buClr>
              <a:buSzPts val="1600"/>
              <a:buNone/>
              <a:defRPr sz="1600">
                <a:solidFill>
                  <a:srgbClr val="E9E9E9"/>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E9E9E9"/>
                </a:solidFill>
                <a:latin typeface="Arial"/>
                <a:ea typeface="Arial"/>
                <a:cs typeface="Arial"/>
                <a:sym typeface="Arial"/>
              </a:defRPr>
            </a:lvl1pPr>
            <a:lvl2pPr marL="0" marR="0" lvl="1" indent="0" algn="r" rtl="0">
              <a:spcBef>
                <a:spcPts val="0"/>
              </a:spcBef>
              <a:buNone/>
              <a:defRPr sz="1200" b="0" i="0" u="none" strike="noStrike" cap="none">
                <a:solidFill>
                  <a:srgbClr val="E9E9E9"/>
                </a:solidFill>
                <a:latin typeface="Arial"/>
                <a:ea typeface="Arial"/>
                <a:cs typeface="Arial"/>
                <a:sym typeface="Arial"/>
              </a:defRPr>
            </a:lvl2pPr>
            <a:lvl3pPr marL="0" marR="0" lvl="2" indent="0" algn="r" rtl="0">
              <a:spcBef>
                <a:spcPts val="0"/>
              </a:spcBef>
              <a:buNone/>
              <a:defRPr sz="1200" b="0" i="0" u="none" strike="noStrike" cap="none">
                <a:solidFill>
                  <a:srgbClr val="E9E9E9"/>
                </a:solidFill>
                <a:latin typeface="Arial"/>
                <a:ea typeface="Arial"/>
                <a:cs typeface="Arial"/>
                <a:sym typeface="Arial"/>
              </a:defRPr>
            </a:lvl3pPr>
            <a:lvl4pPr marL="0" marR="0" lvl="3" indent="0" algn="r" rtl="0">
              <a:spcBef>
                <a:spcPts val="0"/>
              </a:spcBef>
              <a:buNone/>
              <a:defRPr sz="1200" b="0" i="0" u="none" strike="noStrike" cap="none">
                <a:solidFill>
                  <a:srgbClr val="E9E9E9"/>
                </a:solidFill>
                <a:latin typeface="Arial"/>
                <a:ea typeface="Arial"/>
                <a:cs typeface="Arial"/>
                <a:sym typeface="Arial"/>
              </a:defRPr>
            </a:lvl4pPr>
            <a:lvl5pPr marL="0" marR="0" lvl="4" indent="0" algn="r" rtl="0">
              <a:spcBef>
                <a:spcPts val="0"/>
              </a:spcBef>
              <a:buNone/>
              <a:defRPr sz="1200" b="0" i="0" u="none" strike="noStrike" cap="none">
                <a:solidFill>
                  <a:srgbClr val="E9E9E9"/>
                </a:solidFill>
                <a:latin typeface="Arial"/>
                <a:ea typeface="Arial"/>
                <a:cs typeface="Arial"/>
                <a:sym typeface="Arial"/>
              </a:defRPr>
            </a:lvl5pPr>
            <a:lvl6pPr marL="0" marR="0" lvl="5" indent="0" algn="r" rtl="0">
              <a:spcBef>
                <a:spcPts val="0"/>
              </a:spcBef>
              <a:buNone/>
              <a:defRPr sz="1200" b="0" i="0" u="none" strike="noStrike" cap="none">
                <a:solidFill>
                  <a:srgbClr val="E9E9E9"/>
                </a:solidFill>
                <a:latin typeface="Arial"/>
                <a:ea typeface="Arial"/>
                <a:cs typeface="Arial"/>
                <a:sym typeface="Arial"/>
              </a:defRPr>
            </a:lvl6pPr>
            <a:lvl7pPr marL="0" marR="0" lvl="6" indent="0" algn="r" rtl="0">
              <a:spcBef>
                <a:spcPts val="0"/>
              </a:spcBef>
              <a:buNone/>
              <a:defRPr sz="1200" b="0" i="0" u="none" strike="noStrike" cap="none">
                <a:solidFill>
                  <a:srgbClr val="E9E9E9"/>
                </a:solidFill>
                <a:latin typeface="Arial"/>
                <a:ea typeface="Arial"/>
                <a:cs typeface="Arial"/>
                <a:sym typeface="Arial"/>
              </a:defRPr>
            </a:lvl7pPr>
            <a:lvl8pPr marL="0" marR="0" lvl="7" indent="0" algn="r" rtl="0">
              <a:spcBef>
                <a:spcPts val="0"/>
              </a:spcBef>
              <a:buNone/>
              <a:defRPr sz="1200" b="0" i="0" u="none" strike="noStrike" cap="none">
                <a:solidFill>
                  <a:srgbClr val="E9E9E9"/>
                </a:solidFill>
                <a:latin typeface="Arial"/>
                <a:ea typeface="Arial"/>
                <a:cs typeface="Arial"/>
                <a:sym typeface="Arial"/>
              </a:defRPr>
            </a:lvl8pPr>
            <a:lvl9pPr marL="0" marR="0" lvl="8" indent="0" algn="r" rtl="0">
              <a:spcBef>
                <a:spcPts val="0"/>
              </a:spcBef>
              <a:buNone/>
              <a:defRPr sz="1200" b="0" i="0" u="none" strike="noStrike" cap="none">
                <a:solidFill>
                  <a:srgbClr val="E9E9E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Play"/>
              <a:buNone/>
            </a:pPr>
            <a:r>
              <a:rPr lang="en-GB" dirty="0"/>
              <a:t>DJ Simulator – Project Proposal</a:t>
            </a:r>
            <a:endParaRPr dirty="0"/>
          </a:p>
        </p:txBody>
      </p:sp>
      <p:sp>
        <p:nvSpPr>
          <p:cNvPr id="89" name="Google Shape;89;p13"/>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GB" b="1" dirty="0"/>
              <a:t>Student:</a:t>
            </a:r>
            <a:r>
              <a:rPr lang="en-GB" dirty="0"/>
              <a:t> Mac Baranowski</a:t>
            </a:r>
            <a:endParaRPr dirty="0"/>
          </a:p>
          <a:p>
            <a:pPr marL="0" lvl="0" indent="0" algn="ctr" rtl="0">
              <a:lnSpc>
                <a:spcPct val="90000"/>
              </a:lnSpc>
              <a:spcBef>
                <a:spcPts val="1000"/>
              </a:spcBef>
              <a:spcAft>
                <a:spcPts val="0"/>
              </a:spcAft>
              <a:buClr>
                <a:schemeClr val="lt1"/>
              </a:buClr>
              <a:buSzPts val="2400"/>
              <a:buNone/>
            </a:pPr>
            <a:r>
              <a:rPr lang="en-GB" b="1" dirty="0"/>
              <a:t>Project supervisor:</a:t>
            </a:r>
            <a:r>
              <a:rPr lang="en-GB" dirty="0"/>
              <a:t> Andreas Hoppe</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Future plans &amp; schedule</a:t>
            </a:r>
            <a:endParaRPr dirty="0"/>
          </a:p>
        </p:txBody>
      </p:sp>
      <p:sp>
        <p:nvSpPr>
          <p:cNvPr id="154" name="Google Shape;154;p22"/>
          <p:cNvSpPr txBox="1">
            <a:spLocks noGrp="1"/>
          </p:cNvSpPr>
          <p:nvPr>
            <p:ph type="body" idx="1"/>
          </p:nvPr>
        </p:nvSpPr>
        <p:spPr>
          <a:xfrm>
            <a:off x="838200" y="1825625"/>
            <a:ext cx="10515600" cy="2500500"/>
          </a:xfrm>
          <a:prstGeom prst="rect">
            <a:avLst/>
          </a:prstGeom>
          <a:noFill/>
          <a:ln>
            <a:noFill/>
          </a:ln>
        </p:spPr>
        <p:txBody>
          <a:bodyPr spcFirstLastPara="1" wrap="square" lIns="91425" tIns="45700" rIns="91425" bIns="45700" anchor="t" anchorCtr="0">
            <a:normAutofit fontScale="85000" lnSpcReduction="20000"/>
          </a:bodyPr>
          <a:lstStyle/>
          <a:p>
            <a:pPr marL="457200" lvl="0" indent="-342900" algn="l" rtl="0">
              <a:lnSpc>
                <a:spcPct val="90000"/>
              </a:lnSpc>
              <a:spcBef>
                <a:spcPts val="0"/>
              </a:spcBef>
              <a:spcAft>
                <a:spcPts val="0"/>
              </a:spcAft>
              <a:buSzPts val="1800"/>
              <a:buChar char="•"/>
            </a:pPr>
            <a:r>
              <a:rPr lang="en-GB" dirty="0"/>
              <a:t>Considering the complexity of emulating the proprietary operating system of Pioneer CDJ’s, it has been decided that a Direct-Drive Technics 1210 turntable will be implemented. The Technics 1210 is an analogue device, and thus emulating it is much easier and more likely to appear realistic. This change in hardware has already been reflected in the game prototype.</a:t>
            </a:r>
          </a:p>
          <a:p>
            <a:pPr marL="457200" lvl="0" indent="-342900" algn="l" rtl="0">
              <a:lnSpc>
                <a:spcPct val="90000"/>
              </a:lnSpc>
              <a:spcBef>
                <a:spcPts val="0"/>
              </a:spcBef>
              <a:spcAft>
                <a:spcPts val="0"/>
              </a:spcAft>
              <a:buSzPts val="1800"/>
              <a:buChar char="•"/>
            </a:pPr>
            <a:r>
              <a:rPr lang="en-GB" dirty="0"/>
              <a:t>Better animations for the NPCs will need to be implemented in order to make the gameplay more immersive and realistic. NPCs should arrive and depart the room like in a real nightclub.</a:t>
            </a:r>
            <a:endParaRPr dirty="0"/>
          </a:p>
        </p:txBody>
      </p:sp>
      <p:sp>
        <p:nvSpPr>
          <p:cNvPr id="155" name="Google Shape;155;p22"/>
          <p:cNvSpPr txBox="1"/>
          <p:nvPr/>
        </p:nvSpPr>
        <p:spPr>
          <a:xfrm>
            <a:off x="647900" y="47647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1</a:t>
            </a:r>
            <a:endParaRPr sz="1000" i="1">
              <a:solidFill>
                <a:schemeClr val="lt1"/>
              </a:solidFill>
              <a:highlight>
                <a:srgbClr val="6D9EEB"/>
              </a:highlight>
            </a:endParaRPr>
          </a:p>
        </p:txBody>
      </p:sp>
      <p:pic>
        <p:nvPicPr>
          <p:cNvPr id="156" name="Google Shape;156;p22"/>
          <p:cNvPicPr preferRelativeResize="0"/>
          <p:nvPr/>
        </p:nvPicPr>
        <p:blipFill>
          <a:blip r:embed="rId3">
            <a:alphaModFix/>
          </a:blip>
          <a:stretch>
            <a:fillRect/>
          </a:stretch>
        </p:blipFill>
        <p:spPr>
          <a:xfrm>
            <a:off x="1056750" y="4408750"/>
            <a:ext cx="2618700" cy="2618700"/>
          </a:xfrm>
          <a:prstGeom prst="rect">
            <a:avLst/>
          </a:prstGeom>
          <a:noFill/>
          <a:ln>
            <a:noFill/>
          </a:ln>
        </p:spPr>
      </p:pic>
      <p:sp>
        <p:nvSpPr>
          <p:cNvPr id="157" name="Google Shape;157;p22"/>
          <p:cNvSpPr txBox="1"/>
          <p:nvPr/>
        </p:nvSpPr>
        <p:spPr>
          <a:xfrm>
            <a:off x="8123950" y="4461050"/>
            <a:ext cx="3797700" cy="10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i="1">
                <a:solidFill>
                  <a:schemeClr val="lt1"/>
                </a:solidFill>
              </a:rPr>
              <a:t>Fig. 1:</a:t>
            </a:r>
            <a:r>
              <a:rPr lang="en-GB" sz="1200">
                <a:solidFill>
                  <a:schemeClr val="lt1"/>
                </a:solidFill>
              </a:rPr>
              <a:t> Technics SL1210</a:t>
            </a:r>
            <a:endParaRPr sz="1200">
              <a:solidFill>
                <a:schemeClr val="lt1"/>
              </a:solidFill>
            </a:endParaRPr>
          </a:p>
          <a:p>
            <a:pPr marL="0" lvl="0" indent="0" algn="l" rtl="0">
              <a:spcBef>
                <a:spcPts val="0"/>
              </a:spcBef>
              <a:spcAft>
                <a:spcPts val="0"/>
              </a:spcAft>
              <a:buNone/>
            </a:pPr>
            <a:r>
              <a:rPr lang="en-GB" sz="1200" b="1" i="1">
                <a:solidFill>
                  <a:schemeClr val="lt1"/>
                </a:solidFill>
              </a:rPr>
              <a:t>Fig. 2: </a:t>
            </a:r>
            <a:r>
              <a:rPr lang="en-GB" sz="1200">
                <a:solidFill>
                  <a:schemeClr val="lt1"/>
                </a:solidFill>
              </a:rPr>
              <a:t>early prototype in-game emulation of the turntable.</a:t>
            </a:r>
            <a:endParaRPr sz="1200">
              <a:solidFill>
                <a:schemeClr val="lt1"/>
              </a:solidFill>
            </a:endParaRPr>
          </a:p>
        </p:txBody>
      </p:sp>
      <p:pic>
        <p:nvPicPr>
          <p:cNvPr id="158" name="Google Shape;158;p22"/>
          <p:cNvPicPr preferRelativeResize="0"/>
          <p:nvPr/>
        </p:nvPicPr>
        <p:blipFill>
          <a:blip r:embed="rId4">
            <a:alphaModFix/>
          </a:blip>
          <a:stretch>
            <a:fillRect/>
          </a:stretch>
        </p:blipFill>
        <p:spPr>
          <a:xfrm>
            <a:off x="3827850" y="4764700"/>
            <a:ext cx="2860007" cy="1940900"/>
          </a:xfrm>
          <a:prstGeom prst="rect">
            <a:avLst/>
          </a:prstGeom>
          <a:noFill/>
          <a:ln>
            <a:noFill/>
          </a:ln>
        </p:spPr>
      </p:pic>
      <p:sp>
        <p:nvSpPr>
          <p:cNvPr id="159" name="Google Shape;159;p22"/>
          <p:cNvSpPr txBox="1"/>
          <p:nvPr/>
        </p:nvSpPr>
        <p:spPr>
          <a:xfrm>
            <a:off x="3930250" y="48287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2</a:t>
            </a:r>
            <a:endParaRPr sz="1000" i="1">
              <a:solidFill>
                <a:schemeClr val="lt1"/>
              </a:solidFill>
              <a:highlight>
                <a:srgbClr val="6D9EEB"/>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91FF-81B4-7B5D-9451-8808832C393F}"/>
              </a:ext>
            </a:extLst>
          </p:cNvPr>
          <p:cNvSpPr>
            <a:spLocks noGrp="1"/>
          </p:cNvSpPr>
          <p:nvPr>
            <p:ph type="title"/>
          </p:nvPr>
        </p:nvSpPr>
        <p:spPr/>
        <p:txBody>
          <a:bodyPr/>
          <a:lstStyle/>
          <a:p>
            <a:r>
              <a:rPr lang="en-GB" dirty="0"/>
              <a:t>Gallery</a:t>
            </a:r>
          </a:p>
        </p:txBody>
      </p:sp>
      <p:pic>
        <p:nvPicPr>
          <p:cNvPr id="7" name="Picture 6">
            <a:extLst>
              <a:ext uri="{FF2B5EF4-FFF2-40B4-BE49-F238E27FC236}">
                <a16:creationId xmlns:a16="http://schemas.microsoft.com/office/drawing/2014/main" id="{45EBEE33-E4C8-DC51-F61B-EFC684AB6E2B}"/>
              </a:ext>
            </a:extLst>
          </p:cNvPr>
          <p:cNvPicPr>
            <a:picLocks noChangeAspect="1"/>
          </p:cNvPicPr>
          <p:nvPr/>
        </p:nvPicPr>
        <p:blipFill>
          <a:blip r:embed="rId2"/>
          <a:stretch>
            <a:fillRect/>
          </a:stretch>
        </p:blipFill>
        <p:spPr>
          <a:xfrm>
            <a:off x="6322827" y="3688969"/>
            <a:ext cx="5401340" cy="2929228"/>
          </a:xfrm>
          <a:prstGeom prst="rect">
            <a:avLst/>
          </a:prstGeom>
        </p:spPr>
      </p:pic>
      <p:pic>
        <p:nvPicPr>
          <p:cNvPr id="9" name="Picture 8">
            <a:extLst>
              <a:ext uri="{FF2B5EF4-FFF2-40B4-BE49-F238E27FC236}">
                <a16:creationId xmlns:a16="http://schemas.microsoft.com/office/drawing/2014/main" id="{D0E3B1A6-C92A-AA94-E303-49C1533CE539}"/>
              </a:ext>
            </a:extLst>
          </p:cNvPr>
          <p:cNvPicPr>
            <a:picLocks noChangeAspect="1"/>
          </p:cNvPicPr>
          <p:nvPr/>
        </p:nvPicPr>
        <p:blipFill>
          <a:blip r:embed="rId3"/>
          <a:stretch>
            <a:fillRect/>
          </a:stretch>
        </p:blipFill>
        <p:spPr>
          <a:xfrm>
            <a:off x="467833" y="3688969"/>
            <a:ext cx="5401340" cy="2960754"/>
          </a:xfrm>
          <a:prstGeom prst="rect">
            <a:avLst/>
          </a:prstGeom>
        </p:spPr>
      </p:pic>
      <p:pic>
        <p:nvPicPr>
          <p:cNvPr id="11" name="Picture 10">
            <a:extLst>
              <a:ext uri="{FF2B5EF4-FFF2-40B4-BE49-F238E27FC236}">
                <a16:creationId xmlns:a16="http://schemas.microsoft.com/office/drawing/2014/main" id="{8A39D1C6-E1C4-CCC0-D88B-E2314D5C9924}"/>
              </a:ext>
            </a:extLst>
          </p:cNvPr>
          <p:cNvPicPr>
            <a:picLocks noChangeAspect="1"/>
          </p:cNvPicPr>
          <p:nvPr/>
        </p:nvPicPr>
        <p:blipFill>
          <a:blip r:embed="rId4"/>
          <a:stretch>
            <a:fillRect/>
          </a:stretch>
        </p:blipFill>
        <p:spPr>
          <a:xfrm>
            <a:off x="7378993" y="1061980"/>
            <a:ext cx="4345174" cy="2367020"/>
          </a:xfrm>
          <a:prstGeom prst="rect">
            <a:avLst/>
          </a:prstGeom>
        </p:spPr>
      </p:pic>
      <p:pic>
        <p:nvPicPr>
          <p:cNvPr id="17" name="Picture 16">
            <a:extLst>
              <a:ext uri="{FF2B5EF4-FFF2-40B4-BE49-F238E27FC236}">
                <a16:creationId xmlns:a16="http://schemas.microsoft.com/office/drawing/2014/main" id="{7A054542-DF2F-3CD0-9E2C-73E3D02C5FA0}"/>
              </a:ext>
            </a:extLst>
          </p:cNvPr>
          <p:cNvPicPr>
            <a:picLocks noChangeAspect="1"/>
          </p:cNvPicPr>
          <p:nvPr/>
        </p:nvPicPr>
        <p:blipFill>
          <a:blip r:embed="rId5"/>
          <a:stretch>
            <a:fillRect/>
          </a:stretch>
        </p:blipFill>
        <p:spPr>
          <a:xfrm>
            <a:off x="461763" y="1772093"/>
            <a:ext cx="3027836" cy="1656907"/>
          </a:xfrm>
          <a:prstGeom prst="rect">
            <a:avLst/>
          </a:prstGeom>
        </p:spPr>
      </p:pic>
      <p:pic>
        <p:nvPicPr>
          <p:cNvPr id="19" name="Picture 18">
            <a:extLst>
              <a:ext uri="{FF2B5EF4-FFF2-40B4-BE49-F238E27FC236}">
                <a16:creationId xmlns:a16="http://schemas.microsoft.com/office/drawing/2014/main" id="{A960FDAF-5FC6-4CFD-BC1A-69EEE79596B8}"/>
              </a:ext>
            </a:extLst>
          </p:cNvPr>
          <p:cNvPicPr>
            <a:picLocks noChangeAspect="1"/>
          </p:cNvPicPr>
          <p:nvPr/>
        </p:nvPicPr>
        <p:blipFill>
          <a:blip r:embed="rId6"/>
          <a:stretch>
            <a:fillRect/>
          </a:stretch>
        </p:blipFill>
        <p:spPr>
          <a:xfrm>
            <a:off x="3601998" y="1253590"/>
            <a:ext cx="3664594" cy="1983799"/>
          </a:xfrm>
          <a:prstGeom prst="rect">
            <a:avLst/>
          </a:prstGeom>
        </p:spPr>
      </p:pic>
    </p:spTree>
    <p:extLst>
      <p:ext uri="{BB962C8B-B14F-4D97-AF65-F5344CB8AC3E}">
        <p14:creationId xmlns:p14="http://schemas.microsoft.com/office/powerpoint/2010/main" val="233547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References</a:t>
            </a:r>
            <a:endParaRPr dirty="0"/>
          </a:p>
        </p:txBody>
      </p:sp>
      <p:sp>
        <p:nvSpPr>
          <p:cNvPr id="165" name="Google Shape;165;p23"/>
          <p:cNvSpPr txBox="1">
            <a:spLocks noGrp="1"/>
          </p:cNvSpPr>
          <p:nvPr>
            <p:ph type="body" idx="1"/>
          </p:nvPr>
        </p:nvSpPr>
        <p:spPr>
          <a:prstGeom prst="rect">
            <a:avLst/>
          </a:prstGeom>
          <a:noFill/>
          <a:ln>
            <a:noFill/>
          </a:ln>
        </p:spPr>
        <p:txBody>
          <a:bodyPr spcFirstLastPara="1" wrap="square" lIns="91425" tIns="45700" rIns="91425" bIns="45700" anchor="t" anchorCtr="0">
            <a:normAutofit fontScale="55000" lnSpcReduction="20000"/>
          </a:bodyPr>
          <a:lstStyle/>
          <a:p>
            <a:pPr marL="635000" indent="-457200">
              <a:spcBef>
                <a:spcPts val="0"/>
              </a:spcBef>
              <a:buSzPts val="2800"/>
            </a:pPr>
            <a:r>
              <a:rPr lang="en-GB" dirty="0" err="1"/>
              <a:t>Kolibri</a:t>
            </a:r>
            <a:r>
              <a:rPr lang="en-GB" dirty="0"/>
              <a:t> Games. (n.d.). Waterfall VS Agile Workflows - </a:t>
            </a:r>
            <a:r>
              <a:rPr lang="en-GB" dirty="0" err="1"/>
              <a:t>Kolibri</a:t>
            </a:r>
            <a:r>
              <a:rPr lang="en-GB" dirty="0"/>
              <a:t> Games Blog. [online] Available at: https://</a:t>
            </a:r>
            <a:r>
              <a:rPr lang="en-GB" dirty="0" err="1"/>
              <a:t>www.kolibrigames.com</a:t>
            </a:r>
            <a:r>
              <a:rPr lang="en-GB" dirty="0"/>
              <a:t>/blog/waterfall-vs-agile-workflows/.</a:t>
            </a:r>
          </a:p>
          <a:p>
            <a:pPr marL="635000" indent="-457200">
              <a:spcBef>
                <a:spcPts val="0"/>
              </a:spcBef>
              <a:buSzPts val="2800"/>
            </a:pPr>
            <a:endParaRPr lang="en-GB" dirty="0"/>
          </a:p>
          <a:p>
            <a:pPr marL="635000" indent="-457200">
              <a:spcBef>
                <a:spcPts val="0"/>
              </a:spcBef>
              <a:buSzPts val="2800"/>
            </a:pPr>
            <a:r>
              <a:rPr lang="en-GB" dirty="0"/>
              <a:t>‌Holland (2020). The Complete Technics SL1200 Turntable Guide - We Are Crossfader. [online] We Are Crossfader - Learn How To DJ Online. Available at: https://</a:t>
            </a:r>
            <a:r>
              <a:rPr lang="en-GB" dirty="0" err="1"/>
              <a:t>wearecrossfader.co.uk</a:t>
            </a:r>
            <a:r>
              <a:rPr lang="en-GB" dirty="0"/>
              <a:t>/blog/the-complete-technics-sl1200-turntable-guide/.</a:t>
            </a:r>
          </a:p>
          <a:p>
            <a:pPr marL="635000" indent="-457200">
              <a:spcBef>
                <a:spcPts val="0"/>
              </a:spcBef>
              <a:buSzPts val="2800"/>
            </a:pPr>
            <a:endParaRPr lang="en-GB" dirty="0"/>
          </a:p>
          <a:p>
            <a:pPr marL="635000" indent="-457200">
              <a:spcBef>
                <a:spcPts val="0"/>
              </a:spcBef>
              <a:buSzPts val="2800"/>
            </a:pPr>
            <a:r>
              <a:rPr lang="en-GB" dirty="0"/>
              <a:t>‌City of Melbourne Libraries (2021). Creating audio reactive visuals using Unity 3D - Tutorial 6. [online] YouTube. Available at: https://</a:t>
            </a:r>
            <a:r>
              <a:rPr lang="en-GB" dirty="0" err="1"/>
              <a:t>www.youtube.com</a:t>
            </a:r>
            <a:r>
              <a:rPr lang="en-GB" dirty="0"/>
              <a:t>/</a:t>
            </a:r>
            <a:r>
              <a:rPr lang="en-GB" dirty="0" err="1"/>
              <a:t>watch?v</a:t>
            </a:r>
            <a:r>
              <a:rPr lang="en-GB" dirty="0"/>
              <a:t>=ruq1Rfj7V3k [Accessed 4 Nov. 2024].</a:t>
            </a:r>
          </a:p>
          <a:p>
            <a:pPr marL="635000" indent="-457200">
              <a:spcBef>
                <a:spcPts val="0"/>
              </a:spcBef>
              <a:buSzPts val="2800"/>
            </a:pPr>
            <a:endParaRPr lang="en-GB" dirty="0"/>
          </a:p>
          <a:p>
            <a:pPr marL="635000" indent="-457200">
              <a:spcBef>
                <a:spcPts val="0"/>
              </a:spcBef>
              <a:buSzPts val="2800"/>
            </a:pPr>
            <a:r>
              <a:rPr lang="en-GB" dirty="0"/>
              <a:t>‌</a:t>
            </a:r>
            <a:r>
              <a:rPr lang="en-GB" dirty="0" err="1"/>
              <a:t>Jayanam</a:t>
            </a:r>
            <a:r>
              <a:rPr lang="en-GB" dirty="0"/>
              <a:t> (2018). Unity Tutorial: Open Panel on Button Click. YouTube. Available at: https://</a:t>
            </a:r>
            <a:r>
              <a:rPr lang="en-GB" dirty="0" err="1"/>
              <a:t>www.youtube.com</a:t>
            </a:r>
            <a:r>
              <a:rPr lang="en-GB" dirty="0"/>
              <a:t>/</a:t>
            </a:r>
            <a:r>
              <a:rPr lang="en-GB" dirty="0" err="1"/>
              <a:t>watch?v</a:t>
            </a:r>
            <a:r>
              <a:rPr lang="en-GB" dirty="0"/>
              <a:t>=LziIlLB2Kt4.</a:t>
            </a:r>
          </a:p>
          <a:p>
            <a:pPr marL="635000" indent="-457200">
              <a:spcBef>
                <a:spcPts val="0"/>
              </a:spcBef>
              <a:buSzPts val="2800"/>
            </a:pPr>
            <a:endParaRPr lang="en-GB" dirty="0"/>
          </a:p>
          <a:p>
            <a:pPr marL="635000" indent="-457200">
              <a:spcBef>
                <a:spcPts val="0"/>
              </a:spcBef>
              <a:buSzPts val="2800"/>
            </a:pPr>
            <a:r>
              <a:rPr lang="en-GB" dirty="0"/>
              <a:t>‌Hocking, J. (2018). Unity in Action : Multiplatform Game Development in C#. New York: Manning Publications Co. LLC.</a:t>
            </a:r>
          </a:p>
          <a:p>
            <a:pPr marL="635000" indent="-457200">
              <a:spcBef>
                <a:spcPts val="0"/>
              </a:spcBef>
              <a:buSzPts val="2800"/>
            </a:pPr>
            <a:endParaRPr lang="en-GB" dirty="0"/>
          </a:p>
          <a:p>
            <a:pPr marL="635000" indent="-457200">
              <a:spcBef>
                <a:spcPts val="0"/>
              </a:spcBef>
              <a:buSzPts val="2800"/>
            </a:pPr>
            <a:r>
              <a:rPr lang="en-GB" dirty="0"/>
              <a:t>‌</a:t>
            </a:r>
            <a:r>
              <a:rPr lang="en-GB" dirty="0" err="1"/>
              <a:t>pacha.com</a:t>
            </a:r>
            <a:r>
              <a:rPr lang="en-GB" dirty="0"/>
              <a:t>. (n.d.). Pacha Ibiza: The most emblematic nightclub of Ibiza. [online] Available at: https://</a:t>
            </a:r>
            <a:r>
              <a:rPr lang="en-GB" dirty="0" err="1"/>
              <a:t>pacha.com</a:t>
            </a:r>
            <a:r>
              <a:rPr lang="en-GB" dirty="0"/>
              <a:t>/.</a:t>
            </a:r>
          </a:p>
          <a:p>
            <a:pPr marL="635000" indent="-457200">
              <a:spcBef>
                <a:spcPts val="0"/>
              </a:spcBef>
              <a:buSzPts val="2800"/>
            </a:pPr>
            <a:endParaRPr lang="en-GB" dirty="0"/>
          </a:p>
          <a:p>
            <a:pPr marL="635000" indent="-457200">
              <a:spcBef>
                <a:spcPts val="0"/>
              </a:spcBef>
              <a:buSzPts val="2800"/>
            </a:pPr>
            <a:r>
              <a:rPr lang="en-GB" dirty="0"/>
              <a:t>‌</a:t>
            </a:r>
            <a:r>
              <a:rPr lang="en-GB" dirty="0" err="1"/>
              <a:t>www.minimalcollective.digital</a:t>
            </a:r>
            <a:r>
              <a:rPr lang="en-GB" dirty="0"/>
              <a:t>. (n.d.). How to build a club • A talk with rave architecture collective Temporary Pleasure | Minimal Collective. [online] Available at: https://</a:t>
            </a:r>
            <a:r>
              <a:rPr lang="en-GB" dirty="0" err="1"/>
              <a:t>www.minimalcollective.digital</a:t>
            </a:r>
            <a:r>
              <a:rPr lang="en-GB" dirty="0"/>
              <a:t>/editorial/how-to-build-a-club.</a:t>
            </a:r>
          </a:p>
          <a:p>
            <a:pPr marL="635000" indent="-457200">
              <a:spcBef>
                <a:spcPts val="0"/>
              </a:spcBef>
              <a:buSzPts val="2800"/>
            </a:pPr>
            <a:endParaRPr lang="en-GB" dirty="0"/>
          </a:p>
          <a:p>
            <a:pPr marL="635000" indent="-457200">
              <a:spcBef>
                <a:spcPts val="0"/>
              </a:spcBef>
              <a:buSzPts val="2800"/>
            </a:pPr>
            <a:r>
              <a:rPr lang="en-GB" dirty="0"/>
              <a:t>‌</a:t>
            </a:r>
            <a:r>
              <a:rPr lang="en-GB" dirty="0" err="1"/>
              <a:t>prointeriordesigner.com</a:t>
            </a:r>
            <a:r>
              <a:rPr lang="en-GB" dirty="0"/>
              <a:t>. (2011). Nightclub Design Planning Ideas and Concepts for Successful Design. [online] Available at: https://</a:t>
            </a:r>
            <a:r>
              <a:rPr lang="en-GB" dirty="0" err="1"/>
              <a:t>prointeriordesigner.com</a:t>
            </a:r>
            <a:r>
              <a:rPr lang="en-GB" dirty="0"/>
              <a:t>/hospitality-design/nightclub-design/.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Game overview</a:t>
            </a:r>
            <a:endParaRPr dirty="0"/>
          </a:p>
        </p:txBody>
      </p:sp>
      <p:sp>
        <p:nvSpPr>
          <p:cNvPr id="95" name="Google Shape;95;p14"/>
          <p:cNvSpPr txBox="1">
            <a:spLocks noGrp="1"/>
          </p:cNvSpPr>
          <p:nvPr>
            <p:ph type="body" idx="1"/>
          </p:nvPr>
        </p:nvSpPr>
        <p:spPr>
          <a:xfrm>
            <a:off x="838200" y="1825625"/>
            <a:ext cx="10515600" cy="22512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GB" dirty="0"/>
              <a:t>You are a DJ that needs to make it big in the nightlife scene. To succeed, you must perform excellent DJ sets that score plenty of points. In order to gain points, you must ensure you are picking the right tracks for the crowd and that you are mixing the tracks smoothly. Can you become the best ranked DJ and climb the points ladder?</a:t>
            </a:r>
            <a:endParaRPr dirty="0"/>
          </a:p>
        </p:txBody>
      </p:sp>
      <p:pic>
        <p:nvPicPr>
          <p:cNvPr id="96" name="Google Shape;96;p14"/>
          <p:cNvPicPr preferRelativeResize="0"/>
          <p:nvPr/>
        </p:nvPicPr>
        <p:blipFill>
          <a:blip r:embed="rId4">
            <a:alphaModFix/>
          </a:blip>
          <a:stretch>
            <a:fillRect/>
          </a:stretch>
        </p:blipFill>
        <p:spPr>
          <a:xfrm>
            <a:off x="3415825" y="4076825"/>
            <a:ext cx="5360362" cy="2476375"/>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Game aesthetics</a:t>
            </a:r>
            <a:endParaRPr dirty="0"/>
          </a:p>
        </p:txBody>
      </p:sp>
      <p:pic>
        <p:nvPicPr>
          <p:cNvPr id="102" name="Google Shape;102;p15"/>
          <p:cNvPicPr preferRelativeResize="0"/>
          <p:nvPr/>
        </p:nvPicPr>
        <p:blipFill>
          <a:blip r:embed="rId3">
            <a:alphaModFix/>
          </a:blip>
          <a:stretch>
            <a:fillRect/>
          </a:stretch>
        </p:blipFill>
        <p:spPr>
          <a:xfrm>
            <a:off x="453000" y="1481925"/>
            <a:ext cx="4491151" cy="2527475"/>
          </a:xfrm>
          <a:prstGeom prst="rect">
            <a:avLst/>
          </a:prstGeom>
          <a:noFill/>
          <a:ln>
            <a:noFill/>
          </a:ln>
        </p:spPr>
      </p:pic>
      <p:sp>
        <p:nvSpPr>
          <p:cNvPr id="103" name="Google Shape;103;p15"/>
          <p:cNvSpPr txBox="1"/>
          <p:nvPr/>
        </p:nvSpPr>
        <p:spPr>
          <a:xfrm>
            <a:off x="8223625" y="1481925"/>
            <a:ext cx="3797700" cy="10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i="1">
                <a:solidFill>
                  <a:schemeClr val="lt1"/>
                </a:solidFill>
              </a:rPr>
              <a:t>Fig. 1:</a:t>
            </a:r>
            <a:r>
              <a:rPr lang="en-GB" sz="1200">
                <a:solidFill>
                  <a:schemeClr val="lt1"/>
                </a:solidFill>
              </a:rPr>
              <a:t> initial concept art for the game.</a:t>
            </a:r>
            <a:endParaRPr sz="1200">
              <a:solidFill>
                <a:schemeClr val="lt1"/>
              </a:solidFill>
            </a:endParaRPr>
          </a:p>
          <a:p>
            <a:pPr marL="0" lvl="0" indent="0" algn="l" rtl="0">
              <a:spcBef>
                <a:spcPts val="0"/>
              </a:spcBef>
              <a:spcAft>
                <a:spcPts val="0"/>
              </a:spcAft>
              <a:buNone/>
            </a:pPr>
            <a:r>
              <a:rPr lang="en-GB" sz="1200" b="1" i="1">
                <a:solidFill>
                  <a:schemeClr val="lt1"/>
                </a:solidFill>
              </a:rPr>
              <a:t>Fig. 2:</a:t>
            </a:r>
            <a:r>
              <a:rPr lang="en-GB" sz="1200">
                <a:solidFill>
                  <a:schemeClr val="lt1"/>
                </a:solidFill>
              </a:rPr>
              <a:t> screenshot from the in-engine prototype.</a:t>
            </a:r>
            <a:endParaRPr sz="1200">
              <a:solidFill>
                <a:schemeClr val="lt1"/>
              </a:solidFill>
            </a:endParaRPr>
          </a:p>
          <a:p>
            <a:pPr marL="0" lvl="0" indent="0" algn="l" rtl="0">
              <a:spcBef>
                <a:spcPts val="0"/>
              </a:spcBef>
              <a:spcAft>
                <a:spcPts val="0"/>
              </a:spcAft>
              <a:buNone/>
            </a:pPr>
            <a:r>
              <a:rPr lang="en-GB" sz="1200" b="1" i="1">
                <a:solidFill>
                  <a:schemeClr val="lt1"/>
                </a:solidFill>
              </a:rPr>
              <a:t>Fig. 3:</a:t>
            </a:r>
            <a:r>
              <a:rPr lang="en-GB" sz="1200">
                <a:solidFill>
                  <a:schemeClr val="lt1"/>
                </a:solidFill>
              </a:rPr>
              <a:t> image of club-standard equipment used by DJs.</a:t>
            </a:r>
            <a:endParaRPr sz="1200">
              <a:solidFill>
                <a:schemeClr val="lt1"/>
              </a:solidFill>
            </a:endParaRPr>
          </a:p>
        </p:txBody>
      </p:sp>
      <p:sp>
        <p:nvSpPr>
          <p:cNvPr id="104" name="Google Shape;104;p15"/>
          <p:cNvSpPr txBox="1"/>
          <p:nvPr/>
        </p:nvSpPr>
        <p:spPr>
          <a:xfrm>
            <a:off x="528300" y="154505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1</a:t>
            </a:r>
            <a:endParaRPr sz="1000" i="1">
              <a:solidFill>
                <a:schemeClr val="lt1"/>
              </a:solidFill>
              <a:highlight>
                <a:srgbClr val="6D9EEB"/>
              </a:highlight>
            </a:endParaRPr>
          </a:p>
        </p:txBody>
      </p:sp>
      <p:grpSp>
        <p:nvGrpSpPr>
          <p:cNvPr id="105" name="Google Shape;105;p15"/>
          <p:cNvGrpSpPr/>
          <p:nvPr/>
        </p:nvGrpSpPr>
        <p:grpSpPr>
          <a:xfrm>
            <a:off x="6183612" y="3147237"/>
            <a:ext cx="5612949" cy="3291663"/>
            <a:chOff x="5263100" y="4009400"/>
            <a:chExt cx="3921836" cy="2299925"/>
          </a:xfrm>
        </p:grpSpPr>
        <p:grpSp>
          <p:nvGrpSpPr>
            <p:cNvPr id="106" name="Google Shape;106;p15"/>
            <p:cNvGrpSpPr/>
            <p:nvPr/>
          </p:nvGrpSpPr>
          <p:grpSpPr>
            <a:xfrm>
              <a:off x="5263100" y="4009400"/>
              <a:ext cx="3921836" cy="2299925"/>
              <a:chOff x="453000" y="4176600"/>
              <a:chExt cx="3921836" cy="2299925"/>
            </a:xfrm>
          </p:grpSpPr>
          <p:pic>
            <p:nvPicPr>
              <p:cNvPr id="107" name="Google Shape;107;p15"/>
              <p:cNvPicPr preferRelativeResize="0"/>
              <p:nvPr/>
            </p:nvPicPr>
            <p:blipFill>
              <a:blip r:embed="rId4">
                <a:alphaModFix/>
              </a:blip>
              <a:stretch>
                <a:fillRect/>
              </a:stretch>
            </p:blipFill>
            <p:spPr>
              <a:xfrm>
                <a:off x="453000" y="4176600"/>
                <a:ext cx="1666050" cy="2299925"/>
              </a:xfrm>
              <a:prstGeom prst="rect">
                <a:avLst/>
              </a:prstGeom>
              <a:noFill/>
              <a:ln>
                <a:noFill/>
              </a:ln>
            </p:spPr>
          </p:pic>
          <p:pic>
            <p:nvPicPr>
              <p:cNvPr id="108" name="Google Shape;108;p15"/>
              <p:cNvPicPr preferRelativeResize="0"/>
              <p:nvPr/>
            </p:nvPicPr>
            <p:blipFill>
              <a:blip r:embed="rId5">
                <a:alphaModFix/>
              </a:blip>
              <a:stretch>
                <a:fillRect/>
              </a:stretch>
            </p:blipFill>
            <p:spPr>
              <a:xfrm>
                <a:off x="1727375" y="4488250"/>
                <a:ext cx="2647461" cy="1988275"/>
              </a:xfrm>
              <a:prstGeom prst="rect">
                <a:avLst/>
              </a:prstGeom>
              <a:noFill/>
              <a:ln>
                <a:noFill/>
              </a:ln>
            </p:spPr>
          </p:pic>
        </p:grpSp>
        <p:sp>
          <p:nvSpPr>
            <p:cNvPr id="109" name="Google Shape;109;p15"/>
            <p:cNvSpPr txBox="1"/>
            <p:nvPr/>
          </p:nvSpPr>
          <p:spPr>
            <a:xfrm>
              <a:off x="6960550" y="40692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3</a:t>
              </a:r>
              <a:endParaRPr sz="1000" i="1">
                <a:solidFill>
                  <a:schemeClr val="lt1"/>
                </a:solidFill>
                <a:highlight>
                  <a:srgbClr val="6D9EEB"/>
                </a:highlight>
              </a:endParaRPr>
            </a:p>
          </p:txBody>
        </p:sp>
      </p:grpSp>
      <p:pic>
        <p:nvPicPr>
          <p:cNvPr id="110" name="Google Shape;110;p15"/>
          <p:cNvPicPr preferRelativeResize="0"/>
          <p:nvPr/>
        </p:nvPicPr>
        <p:blipFill>
          <a:blip r:embed="rId6">
            <a:alphaModFix/>
          </a:blip>
          <a:stretch>
            <a:fillRect/>
          </a:stretch>
        </p:blipFill>
        <p:spPr>
          <a:xfrm>
            <a:off x="826800" y="4138978"/>
            <a:ext cx="3743551" cy="2599376"/>
          </a:xfrm>
          <a:prstGeom prst="rect">
            <a:avLst/>
          </a:prstGeom>
          <a:noFill/>
          <a:ln>
            <a:noFill/>
          </a:ln>
        </p:spPr>
      </p:pic>
      <p:sp>
        <p:nvSpPr>
          <p:cNvPr id="111" name="Google Shape;111;p15"/>
          <p:cNvSpPr txBox="1"/>
          <p:nvPr/>
        </p:nvSpPr>
        <p:spPr>
          <a:xfrm>
            <a:off x="949850" y="4259225"/>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2</a:t>
            </a:r>
            <a:endParaRPr sz="1000" i="1">
              <a:solidFill>
                <a:schemeClr val="lt1"/>
              </a:solidFill>
              <a:highlight>
                <a:srgbClr val="6D9EEB"/>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Main game mechanic</a:t>
            </a:r>
            <a:endParaRPr dirty="0"/>
          </a:p>
        </p:txBody>
      </p:sp>
      <p:sp>
        <p:nvSpPr>
          <p:cNvPr id="117" name="Google Shape;117;p16"/>
          <p:cNvSpPr txBox="1">
            <a:spLocks noGrp="1"/>
          </p:cNvSpPr>
          <p:nvPr>
            <p:ph type="body" idx="1"/>
          </p:nvPr>
        </p:nvSpPr>
        <p:spPr>
          <a:xfrm>
            <a:off x="838200" y="1825625"/>
            <a:ext cx="10445700" cy="3717000"/>
          </a:xfrm>
          <a:prstGeom prst="rect">
            <a:avLst/>
          </a:prstGeom>
          <a:noFill/>
          <a:ln>
            <a:noFill/>
          </a:ln>
        </p:spPr>
        <p:txBody>
          <a:bodyPr spcFirstLastPara="1" wrap="square" lIns="91425" tIns="45700" rIns="91425" bIns="45700" anchor="t" anchorCtr="0">
            <a:normAutofit fontScale="92500" lnSpcReduction="20000"/>
          </a:bodyPr>
          <a:lstStyle/>
          <a:p>
            <a:pPr marL="457200" lvl="0" indent="-300037" algn="l" rtl="0">
              <a:lnSpc>
                <a:spcPct val="115000"/>
              </a:lnSpc>
              <a:spcBef>
                <a:spcPts val="1200"/>
              </a:spcBef>
              <a:spcAft>
                <a:spcPts val="0"/>
              </a:spcAft>
              <a:buSzPct val="64285"/>
              <a:buChar char="•"/>
            </a:pPr>
            <a:r>
              <a:rPr lang="en-GB" dirty="0"/>
              <a:t>Your view throughout the game will be of the DJ decks and of the crowd. The crowd will be colour coded based on the music that they like. The tracks that are being loaded onto the decks will also be colour coded based on their genre. The aim of the game is to score as many points as possible during a timed DJ set. There are multiple ways to gain (or lose) points.</a:t>
            </a:r>
            <a:endParaRPr dirty="0"/>
          </a:p>
          <a:p>
            <a:pPr marL="457200" lvl="0" indent="-300037" algn="l" rtl="0">
              <a:lnSpc>
                <a:spcPct val="115000"/>
              </a:lnSpc>
              <a:spcBef>
                <a:spcPts val="0"/>
              </a:spcBef>
              <a:spcAft>
                <a:spcPts val="0"/>
              </a:spcAft>
              <a:buSzPct val="64285"/>
              <a:buChar char="•"/>
            </a:pPr>
            <a:r>
              <a:rPr lang="en-GB" dirty="0"/>
              <a:t>Selecting tracks that appeal to the majority of the crowd will award points. As mentioned before, you must select genres of music that appeal to the crowd.</a:t>
            </a:r>
            <a:endParaRPr dirty="0"/>
          </a:p>
        </p:txBody>
      </p:sp>
      <p:pic>
        <p:nvPicPr>
          <p:cNvPr id="118" name="Google Shape;118;p16"/>
          <p:cNvPicPr preferRelativeResize="0"/>
          <p:nvPr/>
        </p:nvPicPr>
        <p:blipFill>
          <a:blip r:embed="rId3">
            <a:alphaModFix/>
          </a:blip>
          <a:stretch>
            <a:fillRect/>
          </a:stretch>
        </p:blipFill>
        <p:spPr>
          <a:xfrm>
            <a:off x="3190875" y="5687863"/>
            <a:ext cx="5810250" cy="90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Feature requirements</a:t>
            </a:r>
            <a:endParaRPr dirty="0"/>
          </a:p>
        </p:txBody>
      </p:sp>
      <p:sp>
        <p:nvSpPr>
          <p:cNvPr id="124" name="Google Shape;124;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35000" indent="-457200">
              <a:spcBef>
                <a:spcPts val="0"/>
              </a:spcBef>
              <a:buSzPts val="2800"/>
            </a:pPr>
            <a:r>
              <a:rPr lang="en-GB" dirty="0"/>
              <a:t>An auto-balancing NPC system that ensures fair gameplay.</a:t>
            </a:r>
          </a:p>
          <a:p>
            <a:pPr marL="635000" indent="-457200">
              <a:spcBef>
                <a:spcPts val="0"/>
              </a:spcBef>
              <a:buSzPts val="2800"/>
            </a:pPr>
            <a:r>
              <a:rPr lang="en-GB" dirty="0"/>
              <a:t>Dynamic points allocation algorithm that allocates points based on environment conditions and player performance.</a:t>
            </a:r>
          </a:p>
          <a:p>
            <a:pPr marL="635000" indent="-457200">
              <a:spcBef>
                <a:spcPts val="0"/>
              </a:spcBef>
              <a:buSzPts val="2800"/>
            </a:pPr>
            <a:r>
              <a:rPr lang="en-GB" dirty="0"/>
              <a:t>An NPC ‘crowd’ that reacts to the environment and actions of the player.</a:t>
            </a:r>
          </a:p>
          <a:p>
            <a:pPr marL="635000" indent="-457200">
              <a:spcBef>
                <a:spcPts val="0"/>
              </a:spcBef>
              <a:buSzPts val="2800"/>
            </a:pPr>
            <a:r>
              <a:rPr lang="en-GB" dirty="0"/>
              <a:t>A realistically modelled DJ turntable.</a:t>
            </a:r>
          </a:p>
          <a:p>
            <a:pPr marL="635000" indent="-457200">
              <a:spcBef>
                <a:spcPts val="0"/>
              </a:spcBef>
              <a:buSzPts val="2800"/>
            </a:pPr>
            <a:r>
              <a:rPr lang="en-GB" dirty="0"/>
              <a:t>A categorised music library.</a:t>
            </a:r>
          </a:p>
          <a:p>
            <a:pPr marL="635000" indent="-457200">
              <a:spcBef>
                <a:spcPts val="0"/>
              </a:spcBef>
              <a:buSzPts val="2800"/>
            </a:pPr>
            <a:r>
              <a:rPr lang="en-GB" dirty="0"/>
              <a:t>Audio-reactive environments.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MOSCOW analysis </a:t>
            </a:r>
            <a:endParaRPr dirty="0"/>
          </a:p>
        </p:txBody>
      </p:sp>
      <p:graphicFrame>
        <p:nvGraphicFramePr>
          <p:cNvPr id="2" name="Table 1">
            <a:extLst>
              <a:ext uri="{FF2B5EF4-FFF2-40B4-BE49-F238E27FC236}">
                <a16:creationId xmlns:a16="http://schemas.microsoft.com/office/drawing/2014/main" id="{3EDC7E53-1637-7933-F95A-08E7F860F5DC}"/>
              </a:ext>
            </a:extLst>
          </p:cNvPr>
          <p:cNvGraphicFramePr>
            <a:graphicFrameLocks noGrp="1"/>
          </p:cNvGraphicFramePr>
          <p:nvPr>
            <p:extLst>
              <p:ext uri="{D42A27DB-BD31-4B8C-83A1-F6EECF244321}">
                <p14:modId xmlns:p14="http://schemas.microsoft.com/office/powerpoint/2010/main" val="2733146132"/>
              </p:ext>
            </p:extLst>
          </p:nvPr>
        </p:nvGraphicFramePr>
        <p:xfrm>
          <a:off x="611962" y="1981397"/>
          <a:ext cx="10968076" cy="3830232"/>
        </p:xfrm>
        <a:graphic>
          <a:graphicData uri="http://schemas.openxmlformats.org/drawingml/2006/table">
            <a:tbl>
              <a:tblPr firstRow="1" bandRow="1">
                <a:tableStyleId>{D7AC3CCA-C797-4891-BE02-D94E43425B78}</a:tableStyleId>
              </a:tblPr>
              <a:tblGrid>
                <a:gridCol w="2742019">
                  <a:extLst>
                    <a:ext uri="{9D8B030D-6E8A-4147-A177-3AD203B41FA5}">
                      <a16:colId xmlns:a16="http://schemas.microsoft.com/office/drawing/2014/main" val="3982220245"/>
                    </a:ext>
                  </a:extLst>
                </a:gridCol>
                <a:gridCol w="2742019">
                  <a:extLst>
                    <a:ext uri="{9D8B030D-6E8A-4147-A177-3AD203B41FA5}">
                      <a16:colId xmlns:a16="http://schemas.microsoft.com/office/drawing/2014/main" val="1722031094"/>
                    </a:ext>
                  </a:extLst>
                </a:gridCol>
                <a:gridCol w="2742019">
                  <a:extLst>
                    <a:ext uri="{9D8B030D-6E8A-4147-A177-3AD203B41FA5}">
                      <a16:colId xmlns:a16="http://schemas.microsoft.com/office/drawing/2014/main" val="2276854958"/>
                    </a:ext>
                  </a:extLst>
                </a:gridCol>
                <a:gridCol w="2742019">
                  <a:extLst>
                    <a:ext uri="{9D8B030D-6E8A-4147-A177-3AD203B41FA5}">
                      <a16:colId xmlns:a16="http://schemas.microsoft.com/office/drawing/2014/main" val="205063819"/>
                    </a:ext>
                  </a:extLst>
                </a:gridCol>
              </a:tblGrid>
              <a:tr h="638372">
                <a:tc>
                  <a:txBody>
                    <a:bodyPr/>
                    <a:lstStyle/>
                    <a:p>
                      <a:r>
                        <a:rPr lang="en-GB" dirty="0">
                          <a:solidFill>
                            <a:schemeClr val="bg1"/>
                          </a:solidFill>
                        </a:rPr>
                        <a:t>MUST HAVE</a:t>
                      </a:r>
                    </a:p>
                  </a:txBody>
                  <a:tcPr>
                    <a:solidFill>
                      <a:schemeClr val="bg2"/>
                    </a:solidFill>
                  </a:tcPr>
                </a:tc>
                <a:tc>
                  <a:txBody>
                    <a:bodyPr/>
                    <a:lstStyle/>
                    <a:p>
                      <a:r>
                        <a:rPr lang="en-GB" dirty="0">
                          <a:solidFill>
                            <a:schemeClr val="bg1"/>
                          </a:solidFill>
                        </a:rPr>
                        <a:t>SHOULD HAVE</a:t>
                      </a:r>
                    </a:p>
                  </a:txBody>
                  <a:tcPr>
                    <a:solidFill>
                      <a:schemeClr val="bg2"/>
                    </a:solidFill>
                  </a:tcPr>
                </a:tc>
                <a:tc>
                  <a:txBody>
                    <a:bodyPr/>
                    <a:lstStyle/>
                    <a:p>
                      <a:r>
                        <a:rPr lang="en-GB" dirty="0">
                          <a:solidFill>
                            <a:schemeClr val="bg1"/>
                          </a:solidFill>
                        </a:rPr>
                        <a:t>COULD HAVE</a:t>
                      </a:r>
                    </a:p>
                  </a:txBody>
                  <a:tcPr>
                    <a:solidFill>
                      <a:schemeClr val="bg2"/>
                    </a:solidFill>
                  </a:tcPr>
                </a:tc>
                <a:tc>
                  <a:txBody>
                    <a:bodyPr/>
                    <a:lstStyle/>
                    <a:p>
                      <a:r>
                        <a:rPr lang="en-GB" dirty="0">
                          <a:solidFill>
                            <a:schemeClr val="bg1"/>
                          </a:solidFill>
                        </a:rPr>
                        <a:t>WON’T HAVE</a:t>
                      </a:r>
                    </a:p>
                  </a:txBody>
                  <a:tcPr>
                    <a:solidFill>
                      <a:schemeClr val="bg2"/>
                    </a:solidFill>
                  </a:tcPr>
                </a:tc>
                <a:extLst>
                  <a:ext uri="{0D108BD9-81ED-4DB2-BD59-A6C34878D82A}">
                    <a16:rowId xmlns:a16="http://schemas.microsoft.com/office/drawing/2014/main" val="2069025075"/>
                  </a:ext>
                </a:extLst>
              </a:tr>
              <a:tr h="638372">
                <a:tc>
                  <a:txBody>
                    <a:bodyPr/>
                    <a:lstStyle/>
                    <a:p>
                      <a:r>
                        <a:rPr lang="en-GB" dirty="0"/>
                        <a:t>Diverse music library</a:t>
                      </a:r>
                    </a:p>
                  </a:txBody>
                  <a:tcPr>
                    <a:solidFill>
                      <a:schemeClr val="bg1">
                        <a:lumMod val="50000"/>
                      </a:schemeClr>
                    </a:solidFill>
                  </a:tcPr>
                </a:tc>
                <a:tc>
                  <a:txBody>
                    <a:bodyPr/>
                    <a:lstStyle/>
                    <a:p>
                      <a:r>
                        <a:rPr lang="en-GB" dirty="0"/>
                        <a:t>Audio-reactive environment</a:t>
                      </a:r>
                    </a:p>
                  </a:txBody>
                  <a:tcPr>
                    <a:solidFill>
                      <a:schemeClr val="bg1">
                        <a:lumMod val="50000"/>
                      </a:schemeClr>
                    </a:solidFill>
                  </a:tcPr>
                </a:tc>
                <a:tc>
                  <a:txBody>
                    <a:bodyPr/>
                    <a:lstStyle/>
                    <a:p>
                      <a:r>
                        <a:rPr lang="en-GB" dirty="0"/>
                        <a:t>Vinyl emulated slow-down/speed-up</a:t>
                      </a:r>
                    </a:p>
                  </a:txBody>
                  <a:tcPr>
                    <a:solidFill>
                      <a:schemeClr val="bg1">
                        <a:lumMod val="50000"/>
                      </a:schemeClr>
                    </a:solidFill>
                  </a:tcPr>
                </a:tc>
                <a:tc>
                  <a:txBody>
                    <a:bodyPr/>
                    <a:lstStyle/>
                    <a:p>
                      <a:r>
                        <a:rPr lang="en-GB" dirty="0"/>
                        <a:t>Multiplayer</a:t>
                      </a:r>
                    </a:p>
                  </a:txBody>
                  <a:tcPr>
                    <a:solidFill>
                      <a:schemeClr val="bg1">
                        <a:lumMod val="50000"/>
                      </a:schemeClr>
                    </a:solidFill>
                  </a:tcPr>
                </a:tc>
                <a:extLst>
                  <a:ext uri="{0D108BD9-81ED-4DB2-BD59-A6C34878D82A}">
                    <a16:rowId xmlns:a16="http://schemas.microsoft.com/office/drawing/2014/main" val="1323382042"/>
                  </a:ext>
                </a:extLst>
              </a:tr>
              <a:tr h="638372">
                <a:tc>
                  <a:txBody>
                    <a:bodyPr/>
                    <a:lstStyle/>
                    <a:p>
                      <a:r>
                        <a:rPr lang="en-GB" dirty="0"/>
                        <a:t>Controllable DJ decks</a:t>
                      </a:r>
                    </a:p>
                  </a:txBody>
                  <a:tcPr>
                    <a:solidFill>
                      <a:schemeClr val="bg1">
                        <a:lumMod val="50000"/>
                      </a:schemeClr>
                    </a:solidFill>
                  </a:tcPr>
                </a:tc>
                <a:tc>
                  <a:txBody>
                    <a:bodyPr/>
                    <a:lstStyle/>
                    <a:p>
                      <a:r>
                        <a:rPr lang="en-GB" dirty="0"/>
                        <a:t>NPC animation</a:t>
                      </a:r>
                    </a:p>
                  </a:txBody>
                  <a:tcPr>
                    <a:solidFill>
                      <a:schemeClr val="bg1">
                        <a:lumMod val="50000"/>
                      </a:schemeClr>
                    </a:solidFill>
                  </a:tcPr>
                </a:tc>
                <a:tc>
                  <a:txBody>
                    <a:bodyPr/>
                    <a:lstStyle/>
                    <a:p>
                      <a:r>
                        <a:rPr lang="en-GB" dirty="0"/>
                        <a:t>Controller support</a:t>
                      </a:r>
                    </a:p>
                  </a:txBody>
                  <a:tcPr>
                    <a:solidFill>
                      <a:schemeClr val="bg1">
                        <a:lumMod val="50000"/>
                      </a:schemeClr>
                    </a:solidFill>
                  </a:tcPr>
                </a:tc>
                <a:tc>
                  <a:txBody>
                    <a:bodyPr/>
                    <a:lstStyle/>
                    <a:p>
                      <a:r>
                        <a:rPr lang="en-GB" dirty="0"/>
                        <a:t>Music importing</a:t>
                      </a:r>
                    </a:p>
                  </a:txBody>
                  <a:tcPr>
                    <a:solidFill>
                      <a:schemeClr val="bg1">
                        <a:lumMod val="50000"/>
                      </a:schemeClr>
                    </a:solidFill>
                  </a:tcPr>
                </a:tc>
                <a:extLst>
                  <a:ext uri="{0D108BD9-81ED-4DB2-BD59-A6C34878D82A}">
                    <a16:rowId xmlns:a16="http://schemas.microsoft.com/office/drawing/2014/main" val="2162597887"/>
                  </a:ext>
                </a:extLst>
              </a:tr>
              <a:tr h="638372">
                <a:tc>
                  <a:txBody>
                    <a:bodyPr/>
                    <a:lstStyle/>
                    <a:p>
                      <a:r>
                        <a:rPr lang="en-GB" dirty="0"/>
                        <a:t>Reactive crowd</a:t>
                      </a:r>
                    </a:p>
                  </a:txBody>
                  <a:tcPr>
                    <a:solidFill>
                      <a:schemeClr val="bg1">
                        <a:lumMod val="50000"/>
                      </a:schemeClr>
                    </a:solidFill>
                  </a:tcPr>
                </a:tc>
                <a:tc>
                  <a:txBody>
                    <a:bodyPr/>
                    <a:lstStyle/>
                    <a:p>
                      <a:r>
                        <a:rPr lang="en-GB" dirty="0"/>
                        <a:t>NPC engagement logic (leaving/ entering the room)</a:t>
                      </a:r>
                    </a:p>
                  </a:txBody>
                  <a:tcPr>
                    <a:solidFill>
                      <a:schemeClr val="bg1">
                        <a:lumMod val="50000"/>
                      </a:schemeClr>
                    </a:solidFill>
                  </a:tcPr>
                </a:tc>
                <a:tc>
                  <a:txBody>
                    <a:bodyPr/>
                    <a:lstStyle/>
                    <a:p>
                      <a:r>
                        <a:rPr lang="en-GB" dirty="0"/>
                        <a:t>Tutorial</a:t>
                      </a:r>
                    </a:p>
                  </a:txBody>
                  <a:tcPr>
                    <a:solidFill>
                      <a:schemeClr val="bg1">
                        <a:lumMod val="50000"/>
                      </a:schemeClr>
                    </a:solidFill>
                  </a:tcPr>
                </a:tc>
                <a:tc>
                  <a:txBody>
                    <a:bodyPr/>
                    <a:lstStyle/>
                    <a:p>
                      <a:endParaRPr lang="en-GB"/>
                    </a:p>
                  </a:txBody>
                  <a:tcPr>
                    <a:solidFill>
                      <a:schemeClr val="bg1">
                        <a:lumMod val="50000"/>
                      </a:schemeClr>
                    </a:solidFill>
                  </a:tcPr>
                </a:tc>
                <a:extLst>
                  <a:ext uri="{0D108BD9-81ED-4DB2-BD59-A6C34878D82A}">
                    <a16:rowId xmlns:a16="http://schemas.microsoft.com/office/drawing/2014/main" val="3104862697"/>
                  </a:ext>
                </a:extLst>
              </a:tr>
              <a:tr h="638372">
                <a:tc>
                  <a:txBody>
                    <a:bodyPr/>
                    <a:lstStyle/>
                    <a:p>
                      <a:r>
                        <a:rPr lang="en-GB" dirty="0"/>
                        <a:t>Points system</a:t>
                      </a:r>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r>
                        <a:rPr lang="en-GB" dirty="0"/>
                        <a:t>Multiple maps</a:t>
                      </a:r>
                    </a:p>
                  </a:txBody>
                  <a:tcPr>
                    <a:solidFill>
                      <a:schemeClr val="bg1">
                        <a:lumMod val="50000"/>
                      </a:schemeClr>
                    </a:solidFill>
                  </a:tcPr>
                </a:tc>
                <a:tc>
                  <a:txBody>
                    <a:bodyPr/>
                    <a:lstStyle/>
                    <a:p>
                      <a:endParaRPr lang="en-GB"/>
                    </a:p>
                  </a:txBody>
                  <a:tcPr>
                    <a:solidFill>
                      <a:schemeClr val="bg1">
                        <a:lumMod val="50000"/>
                      </a:schemeClr>
                    </a:solidFill>
                  </a:tcPr>
                </a:tc>
                <a:extLst>
                  <a:ext uri="{0D108BD9-81ED-4DB2-BD59-A6C34878D82A}">
                    <a16:rowId xmlns:a16="http://schemas.microsoft.com/office/drawing/2014/main" val="56646958"/>
                  </a:ext>
                </a:extLst>
              </a:tr>
              <a:tr h="638372">
                <a:tc>
                  <a:txBody>
                    <a:bodyPr/>
                    <a:lstStyle/>
                    <a:p>
                      <a:r>
                        <a:rPr lang="en-GB" dirty="0"/>
                        <a:t>NPC balancing manager</a:t>
                      </a:r>
                    </a:p>
                  </a:txBody>
                  <a:tcPr>
                    <a:solidFill>
                      <a:schemeClr val="bg1">
                        <a:lumMod val="50000"/>
                      </a:schemeClr>
                    </a:solidFill>
                  </a:tcPr>
                </a:tc>
                <a:tc>
                  <a:txBody>
                    <a:bodyPr/>
                    <a:lstStyle/>
                    <a:p>
                      <a:endParaRPr lang="en-GB"/>
                    </a:p>
                  </a:txBody>
                  <a:tcPr>
                    <a:solidFill>
                      <a:schemeClr val="bg1">
                        <a:lumMod val="50000"/>
                      </a:schemeClr>
                    </a:solidFill>
                  </a:tcPr>
                </a:tc>
                <a:tc>
                  <a:txBody>
                    <a:bodyPr/>
                    <a:lstStyle/>
                    <a:p>
                      <a:r>
                        <a:rPr lang="en-GB" dirty="0"/>
                        <a:t>DJ mixer emulation</a:t>
                      </a:r>
                    </a:p>
                  </a:txBody>
                  <a:tcPr>
                    <a:solidFill>
                      <a:schemeClr val="bg1">
                        <a:lumMod val="50000"/>
                      </a:schemeClr>
                    </a:solidFill>
                  </a:tcPr>
                </a:tc>
                <a:tc>
                  <a:txBody>
                    <a:bodyPr/>
                    <a:lstStyle/>
                    <a:p>
                      <a:endParaRPr lang="en-GB" dirty="0"/>
                    </a:p>
                  </a:txBody>
                  <a:tcPr>
                    <a:solidFill>
                      <a:schemeClr val="bg1">
                        <a:lumMod val="50000"/>
                      </a:schemeClr>
                    </a:solidFill>
                  </a:tcPr>
                </a:tc>
                <a:extLst>
                  <a:ext uri="{0D108BD9-81ED-4DB2-BD59-A6C34878D82A}">
                    <a16:rowId xmlns:a16="http://schemas.microsoft.com/office/drawing/2014/main" val="339495848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Technologies used</a:t>
            </a:r>
            <a:endParaRPr dirty="0"/>
          </a:p>
        </p:txBody>
      </p:sp>
      <p:sp>
        <p:nvSpPr>
          <p:cNvPr id="136" name="Google Shape;136;p1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GB" dirty="0"/>
              <a:t>Unity is used due to its excellent multi-platform capabilities. Another reason that Unity is being used is due to the developer’s greater familiarity with the engine as opposed to Unreal. An LTS branch is being used due to greater stability. The game does not make use of the new features available in the latest Preview versions.</a:t>
            </a:r>
            <a:endParaRPr dirty="0"/>
          </a:p>
          <a:p>
            <a:pPr marL="457200" lvl="0" indent="-342900" algn="l" rtl="0">
              <a:lnSpc>
                <a:spcPct val="90000"/>
              </a:lnSpc>
              <a:spcBef>
                <a:spcPts val="0"/>
              </a:spcBef>
              <a:spcAft>
                <a:spcPts val="0"/>
              </a:spcAft>
              <a:buSzPts val="1800"/>
              <a:buChar char="•"/>
            </a:pPr>
            <a:r>
              <a:rPr lang="en-GB" dirty="0"/>
              <a:t>The target platform is PC. PS5 support is being strongly considered, however, due to the depth and complexity of the gameplay controls, it may not be feasible to adapt a control scheme specifically for the </a:t>
            </a:r>
            <a:r>
              <a:rPr lang="en-GB" dirty="0" err="1"/>
              <a:t>DualSense</a:t>
            </a:r>
            <a:r>
              <a:rPr lang="en-GB" dirty="0"/>
              <a: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Development methodology</a:t>
            </a:r>
            <a:endParaRPr dirty="0"/>
          </a:p>
        </p:txBody>
      </p:sp>
      <p:sp>
        <p:nvSpPr>
          <p:cNvPr id="142" name="Google Shape;142;p20"/>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635000" indent="-457200">
              <a:spcBef>
                <a:spcPts val="0"/>
              </a:spcBef>
              <a:buSzPts val="2800"/>
            </a:pPr>
            <a:r>
              <a:rPr lang="en-GB" dirty="0"/>
              <a:t>For the scope of a solo developer, the Agile methodology is the best approach to opt for. Considering the set of unusual features that this project contains, it is highly beneficial to see what features work well based on consistent and diverse user feedback. </a:t>
            </a:r>
          </a:p>
          <a:p>
            <a:pPr marL="635000" indent="-457200">
              <a:spcBef>
                <a:spcPts val="0"/>
              </a:spcBef>
              <a:buSzPts val="2800"/>
            </a:pPr>
            <a:r>
              <a:rPr lang="en-GB" dirty="0"/>
              <a:t>This approach allows the developer to implement complex algorithms without becoming overwhelmed.</a:t>
            </a:r>
          </a:p>
          <a:p>
            <a:pPr marL="635000" indent="-457200">
              <a:spcBef>
                <a:spcPts val="0"/>
              </a:spcBef>
              <a:buSzPts val="2800"/>
            </a:pPr>
            <a:r>
              <a:rPr lang="en-GB" dirty="0"/>
              <a:t>Considering the multitude of complex systems present in-game, it is important that new systems are developed in a way that allows them to function well with the ones already implemented. Agile methodology makes this easier via its iterative approach.</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Ethical, Legal &amp; Social issues and Data Security issues</a:t>
            </a:r>
            <a:endParaRPr dirty="0"/>
          </a:p>
        </p:txBody>
      </p:sp>
      <p:sp>
        <p:nvSpPr>
          <p:cNvPr id="148" name="Google Shape;148;p21"/>
          <p:cNvSpPr txBox="1">
            <a:spLocks noGrp="1"/>
          </p:cNvSpPr>
          <p:nvPr>
            <p:ph type="body" idx="1"/>
          </p:nvPr>
        </p:nvSpPr>
        <p:spPr>
          <a:xfrm>
            <a:off x="838200" y="1825625"/>
            <a:ext cx="7171660" cy="4351338"/>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90000"/>
              </a:lnSpc>
              <a:spcBef>
                <a:spcPts val="0"/>
              </a:spcBef>
              <a:spcAft>
                <a:spcPts val="0"/>
              </a:spcAft>
              <a:buSzPts val="1800"/>
              <a:buChar char="•"/>
            </a:pPr>
            <a:r>
              <a:rPr lang="en-GB" dirty="0"/>
              <a:t>The game rating is expected to be PEGI 12 – no themes of violence, gore or foul language are expected to be present in the game. The reason for a rating of ages 12 or higher is due to the depiction of nightlife. </a:t>
            </a:r>
            <a:endParaRPr dirty="0"/>
          </a:p>
          <a:p>
            <a:pPr marL="457200" lvl="0" indent="-342900" algn="l" rtl="0">
              <a:lnSpc>
                <a:spcPct val="90000"/>
              </a:lnSpc>
              <a:spcBef>
                <a:spcPts val="0"/>
              </a:spcBef>
              <a:spcAft>
                <a:spcPts val="0"/>
              </a:spcAft>
              <a:buSzPts val="1800"/>
              <a:buChar char="•"/>
            </a:pPr>
            <a:r>
              <a:rPr lang="en-GB" dirty="0"/>
              <a:t>Music is a core component of this game, and due to copyright reasons, all music will need to be composed by the developer so that first-party ownership can be guaranteed. Alternatively, music from guaranteed open-source, copyright-free sources can be utilised. A document tracking music sources and licensing will need to be used.</a:t>
            </a:r>
            <a:endParaRPr dirty="0"/>
          </a:p>
          <a:p>
            <a:pPr marL="228600" lvl="0" indent="-50800" algn="l" rtl="0">
              <a:lnSpc>
                <a:spcPct val="90000"/>
              </a:lnSpc>
              <a:spcBef>
                <a:spcPts val="0"/>
              </a:spcBef>
              <a:spcAft>
                <a:spcPts val="0"/>
              </a:spcAft>
              <a:buClr>
                <a:schemeClr val="lt1"/>
              </a:buClr>
              <a:buSzPts val="2800"/>
              <a:buNone/>
            </a:pPr>
            <a:endParaRPr dirty="0"/>
          </a:p>
        </p:txBody>
      </p:sp>
      <p:pic>
        <p:nvPicPr>
          <p:cNvPr id="2" name="Picture 1">
            <a:extLst>
              <a:ext uri="{FF2B5EF4-FFF2-40B4-BE49-F238E27FC236}">
                <a16:creationId xmlns:a16="http://schemas.microsoft.com/office/drawing/2014/main" id="{DDD8CFC1-2674-2C5D-01CF-0BF4C474F527}"/>
              </a:ext>
            </a:extLst>
          </p:cNvPr>
          <p:cNvPicPr>
            <a:picLocks noChangeAspect="1"/>
          </p:cNvPicPr>
          <p:nvPr/>
        </p:nvPicPr>
        <p:blipFill>
          <a:blip r:embed="rId3"/>
          <a:stretch>
            <a:fillRect/>
          </a:stretch>
        </p:blipFill>
        <p:spPr>
          <a:xfrm>
            <a:off x="8009860" y="3690586"/>
            <a:ext cx="3470340" cy="1599610"/>
          </a:xfrm>
          <a:prstGeom prst="rect">
            <a:avLst/>
          </a:prstGeom>
        </p:spPr>
      </p:pic>
      <p:sp>
        <p:nvSpPr>
          <p:cNvPr id="3" name="AutoShape 4">
            <a:extLst>
              <a:ext uri="{FF2B5EF4-FFF2-40B4-BE49-F238E27FC236}">
                <a16:creationId xmlns:a16="http://schemas.microsoft.com/office/drawing/2014/main" id="{19B5634B-F259-5D09-A29F-5186EAD9D112}"/>
              </a:ext>
            </a:extLst>
          </p:cNvPr>
          <p:cNvSpPr>
            <a:spLocks noChangeAspect="1" noChangeArrowheads="1"/>
          </p:cNvSpPr>
          <p:nvPr/>
        </p:nvSpPr>
        <p:spPr bwMode="auto">
          <a:xfrm>
            <a:off x="8240231" y="1989968"/>
            <a:ext cx="2638485" cy="25004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4" name="Picture 10">
            <a:extLst>
              <a:ext uri="{FF2B5EF4-FFF2-40B4-BE49-F238E27FC236}">
                <a16:creationId xmlns:a16="http://schemas.microsoft.com/office/drawing/2014/main" id="{A79D0449-B63F-5C7B-4693-3F4BB70C1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505" y="1854200"/>
            <a:ext cx="1289050" cy="157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emplate/>
  <TotalTime>56</TotalTime>
  <Words>1094</Words>
  <Application>Microsoft Macintosh PowerPoint</Application>
  <PresentationFormat>Widescreen</PresentationFormat>
  <Paragraphs>76</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Play</vt:lpstr>
      <vt:lpstr>Office Theme</vt:lpstr>
      <vt:lpstr>DJ Simulator – Project Proposal</vt:lpstr>
      <vt:lpstr>Game overview</vt:lpstr>
      <vt:lpstr>Game aesthetics</vt:lpstr>
      <vt:lpstr>Main game mechanic</vt:lpstr>
      <vt:lpstr>Feature requirements</vt:lpstr>
      <vt:lpstr>MOSCOW analysis </vt:lpstr>
      <vt:lpstr>Technologies used</vt:lpstr>
      <vt:lpstr>Development methodology</vt:lpstr>
      <vt:lpstr>Ethical, Legal &amp; Social issues and Data Security issues</vt:lpstr>
      <vt:lpstr>Future plans &amp; schedule</vt:lpstr>
      <vt:lpstr>Gallery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Mac Baranowski</cp:lastModifiedBy>
  <cp:revision>6</cp:revision>
  <dcterms:modified xsi:type="dcterms:W3CDTF">2024-11-04T20:47:31Z</dcterms:modified>
</cp:coreProperties>
</file>